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2"/>
  </p:handoutMasterIdLst>
  <p:sldIdLst>
    <p:sldId id="313" r:id="rId3"/>
    <p:sldId id="310" r:id="rId4"/>
    <p:sldId id="260" r:id="rId6"/>
    <p:sldId id="312" r:id="rId7"/>
    <p:sldId id="301" r:id="rId8"/>
    <p:sldId id="263" r:id="rId9"/>
    <p:sldId id="303" r:id="rId10"/>
    <p:sldId id="283" r:id="rId11"/>
    <p:sldId id="272" r:id="rId12"/>
    <p:sldId id="307" r:id="rId13"/>
    <p:sldId id="274" r:id="rId14"/>
    <p:sldId id="305" r:id="rId15"/>
    <p:sldId id="275" r:id="rId16"/>
    <p:sldId id="287" r:id="rId17"/>
    <p:sldId id="320" r:id="rId18"/>
    <p:sldId id="306" r:id="rId19"/>
    <p:sldId id="308" r:id="rId20"/>
    <p:sldId id="300" r:id="rId21"/>
    <p:sldId id="296" r:id="rId22"/>
    <p:sldId id="315" r:id="rId23"/>
    <p:sldId id="317" r:id="rId24"/>
    <p:sldId id="318" r:id="rId25"/>
    <p:sldId id="316" r:id="rId26"/>
    <p:sldId id="319" r:id="rId27"/>
    <p:sldId id="314" r:id="rId28"/>
    <p:sldId id="309" r:id="rId29"/>
    <p:sldId id="297" r:id="rId30"/>
    <p:sldId id="29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 4"/>
          <p:cNvSpPr/>
          <p:nvPr/>
        </p:nvSpPr>
        <p:spPr>
          <a:xfrm>
            <a:off x="0" y="2133600"/>
            <a:ext cx="12192000" cy="2404871"/>
          </a:xfrm>
          <a:prstGeom prst="rect">
            <a:avLst/>
          </a:prstGeom>
          <a:solidFill>
            <a:srgbClr val="BDD7EE">
              <a:alpha val="7372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/>
          <p:nvPr/>
        </p:nvSpPr>
        <p:spPr>
          <a:xfrm>
            <a:off x="2993072" y="2778138"/>
            <a:ext cx="5510529" cy="12077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500" b="1" kern="0" spc="9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第五单元</a:t>
            </a:r>
            <a:r>
              <a:rPr sz="3500" b="1" kern="0" spc="1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500" b="1" kern="0" spc="9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物联网应用探索</a:t>
            </a:r>
            <a:endParaRPr sz="3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02665" algn="l" rtl="0" eaLnBrk="0">
              <a:lnSpc>
                <a:spcPct val="88000"/>
              </a:lnSpc>
              <a:spcBef>
                <a:spcPts val="0"/>
              </a:spcBef>
            </a:pP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lang="en-US"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</a:t>
            </a:r>
            <a:r>
              <a:rPr sz="2300" b="1" kern="0" spc="15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健康生活新设备</a:t>
            </a:r>
            <a:endParaRPr lang="zh-CN" sz="2300" b="1" kern="0" spc="60" dirty="0">
              <a:solidFill>
                <a:srgbClr val="222A35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5"/>
              </a:spcBef>
            </a:pP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100" kern="0" spc="2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基于义务教育信息科技教学指南改编</a:t>
            </a:r>
            <a:r>
              <a:rPr sz="13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2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八年级上册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" name="textbox 16"/>
          <p:cNvSpPr/>
          <p:nvPr/>
        </p:nvSpPr>
        <p:spPr>
          <a:xfrm>
            <a:off x="4755243" y="4969339"/>
            <a:ext cx="1309369" cy="734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学校名称 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教师姓名 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38781" y="1952244"/>
            <a:ext cx="8114437" cy="190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63940" y="4741824"/>
            <a:ext cx="8089277" cy="1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542905" cy="1993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具体任务1: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的功能实现</a:t>
            </a:r>
            <a:endParaRPr sz="1900" kern="0" spc="4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本任务的具体要求</a:t>
            </a:r>
            <a:endParaRPr sz="10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玩家角色控制：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利用板载加速度传感器（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轴）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实时检测主控板的左右倾斜状态。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indent="457200" algn="l" rtl="0" eaLnBrk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当检测到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向左倾斜时，控制点阵屏底部的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主角光点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向左移动一格。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indent="457200" algn="l" rtl="0" eaLnBrk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当检测到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向右倾斜时，控制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主角光点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向右移动一格。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奖励豆随机生成：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利用随机数模块，在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矩阵屏幕的最顶端随机生成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奖励豆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碰撞检测与反馈：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系统需实时判断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奖励豆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的坐标是否重合。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若重合（碰撞）：得分，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显示屏上原来的奖励豆消失并生成新的奖励豆。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  <a:buClrTx/>
              <a:buSzTx/>
              <a:buFontTx/>
            </a:pP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成绩上报：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当游戏结束时，系统需将本次挑战的最终得分通过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MQTT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上传到远程服务器。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0" name="table 90"/>
          <p:cNvGraphicFramePr>
            <a:graphicFrameLocks noGrp="1"/>
          </p:cNvGraphicFramePr>
          <p:nvPr/>
        </p:nvGraphicFramePr>
        <p:xfrm>
          <a:off x="1787585" y="2168547"/>
          <a:ext cx="7752715" cy="2806065"/>
        </p:xfrm>
        <a:graphic>
          <a:graphicData uri="http://schemas.openxmlformats.org/drawingml/2006/table">
            <a:tbl>
              <a:tblPr/>
              <a:tblGrid>
                <a:gridCol w="2530475"/>
                <a:gridCol w="5222240"/>
              </a:tblGrid>
              <a:tr h="5746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8740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9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需求环节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092325" algn="l" rtl="0" eaLnBrk="0">
                        <a:lnSpc>
                          <a:spcPct val="95000"/>
                        </a:lnSpc>
                      </a:pPr>
                      <a:r>
                        <a:rPr sz="19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8359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9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采集数据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5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2164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传输与存储数据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42290" algn="l" rtl="0" eaLnBrk="0">
                        <a:lnSpc>
                          <a:spcPct val="95000"/>
                        </a:lnSpc>
                      </a:pPr>
                      <a:r>
                        <a:rPr sz="1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分析处理数据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629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9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反馈与控制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0" name="table 90"/>
          <p:cNvGraphicFramePr>
            <a:graphicFrameLocks noGrp="1"/>
          </p:cNvGraphicFramePr>
          <p:nvPr/>
        </p:nvGraphicFramePr>
        <p:xfrm>
          <a:off x="1787585" y="2168547"/>
          <a:ext cx="7752715" cy="2806065"/>
        </p:xfrm>
        <a:graphic>
          <a:graphicData uri="http://schemas.openxmlformats.org/drawingml/2006/table">
            <a:tbl>
              <a:tblPr/>
              <a:tblGrid>
                <a:gridCol w="2530475"/>
                <a:gridCol w="5222240"/>
              </a:tblGrid>
              <a:tr h="5746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8740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9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需求环节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092325" algn="l" rtl="0" eaLnBrk="0">
                        <a:lnSpc>
                          <a:spcPct val="95000"/>
                        </a:lnSpc>
                      </a:pPr>
                      <a:r>
                        <a:rPr sz="19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8359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9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采集数据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359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  <a:buClrTx/>
                        <a:buSzTx/>
                        <a:buFontTx/>
                      </a:pPr>
                      <a:endParaRPr lang="zh-CN" altLang="en-US" sz="1900" kern="0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5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2164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传输与存储数据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42290" algn="l" rtl="0" eaLnBrk="0">
                        <a:lnSpc>
                          <a:spcPct val="95000"/>
                        </a:lnSpc>
                      </a:pPr>
                      <a:r>
                        <a:rPr sz="1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分析处理数据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629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9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反馈与控制</a:t>
                      </a:r>
                      <a:endParaRPr sz="19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0120" y="2748280"/>
            <a:ext cx="6101080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83590" algn="l" rtl="0" eaLnBrk="0">
              <a:lnSpc>
                <a:spcPct val="94000"/>
              </a:lnSpc>
              <a:spcBef>
                <a:spcPts val="5"/>
              </a:spcBef>
              <a:buClrTx/>
              <a:buSzTx/>
              <a:buFontTx/>
            </a:pP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使用加速度传感器实时采集板子的倾斜角度数据（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轴）；通过按键采集用户的开始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重置指令。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59480" y="3296285"/>
            <a:ext cx="6101080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83590" algn="l" rtl="0" eaLnBrk="0">
              <a:lnSpc>
                <a:spcPct val="94000"/>
              </a:lnSpc>
              <a:spcBef>
                <a:spcPts val="5"/>
              </a:spcBef>
              <a:buClrTx/>
              <a:buSzTx/>
              <a:buFontTx/>
            </a:pPr>
            <a:r>
              <a:rPr 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本地存储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主角位置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奖励豆位置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当前得分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，并将最终分数通过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MQTT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协议上传到服务器。</a:t>
            </a:r>
            <a:endParaRPr lang="zh-CN" altLang="en-US" kern="0" spc="2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15360" y="3860165"/>
            <a:ext cx="6101080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83590" algn="l" rtl="0" eaLnBrk="0">
              <a:lnSpc>
                <a:spcPct val="94000"/>
              </a:lnSpc>
              <a:spcBef>
                <a:spcPts val="5"/>
              </a:spcBef>
              <a:buClrTx/>
              <a:buSzTx/>
              <a:buFontTx/>
            </a:pPr>
            <a:r>
              <a:rPr 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根据倾斜方向计算主角的左右移动；随机生成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奖励豆</a:t>
            </a:r>
            <a:r>
              <a:rPr 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的位置；判断主角位置与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奖励豆</a:t>
            </a:r>
            <a:r>
              <a:rPr 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是否碰撞。</a:t>
            </a:r>
            <a:endParaRPr lang="zh-CN" kern="0" spc="2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89960" y="4424045"/>
            <a:ext cx="6101080" cy="351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83590" algn="l" rtl="0" eaLnBrk="0">
              <a:lnSpc>
                <a:spcPct val="94000"/>
              </a:lnSpc>
              <a:spcBef>
                <a:spcPts val="5"/>
              </a:spcBef>
              <a:buClrTx/>
              <a:buSzTx/>
              <a:buFontTx/>
            </a:pPr>
            <a:r>
              <a:rPr 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实时控制点阵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LED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灯亮灭，显示动画效果。</a:t>
            </a:r>
            <a:endParaRPr lang="zh-CN" altLang="en-US" kern="0" spc="2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42960" y="800122"/>
            <a:ext cx="558759" cy="380962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615939" cy="374652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indent="457200" algn="l" rtl="0" eaLnBrk="0">
              <a:lnSpc>
                <a:spcPts val="36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18770" indent="457200" algn="l" rtl="0" eaLnBrk="0">
              <a:lnSpc>
                <a:spcPts val="3600"/>
              </a:lnSpc>
            </a:pP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填一填：各功能的实现需要用</a:t>
            </a:r>
            <a:r>
              <a:rPr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到哪些设备、软件及平台?(可以采用文字、简</a:t>
            </a:r>
            <a:r>
              <a:rPr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笔画等形式</a:t>
            </a:r>
            <a:r>
              <a:rPr lang="zh-CN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457200" algn="l" rtl="0" eaLnBrk="0">
              <a:lnSpc>
                <a:spcPct val="111000"/>
              </a:lnSpc>
            </a:pPr>
            <a:endParaRPr sz="1300"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14400" lvl="2" indent="457200" algn="l" rtl="0" eaLnBrk="0">
              <a:lnSpc>
                <a:spcPct val="111000"/>
              </a:lnSpc>
            </a:pPr>
            <a:endParaRPr sz="1300"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14400" lvl="2" indent="457200" algn="l" rtl="0" eaLnBrk="0">
              <a:lnSpc>
                <a:spcPct val="111000"/>
              </a:lnSpc>
            </a:pP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采集数据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传输与存储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数据分析处理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数据反馈与控制</a:t>
            </a:r>
            <a:endParaRPr sz="1300"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sz="1900" b="1" kern="0" spc="-20" dirty="0">
              <a:solidFill>
                <a:srgbClr val="3070B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请同学们尝试画出流程图</a:t>
            </a:r>
            <a:r>
              <a:rPr 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sz="1900" b="1" kern="0" spc="-20" dirty="0">
              <a:solidFill>
                <a:srgbClr val="3070B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请同学们尝试画出流程图</a:t>
            </a:r>
            <a:r>
              <a:rPr 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35" y="2794635"/>
            <a:ext cx="7313930" cy="36506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b="1" kern="0" spc="90" dirty="0">
              <a:solidFill>
                <a:srgbClr val="F0601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l" rtl="0" eaLnBrk="0">
              <a:lnSpc>
                <a:spcPct val="97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l" rtl="0" eaLnBrk="0">
              <a:lnSpc>
                <a:spcPct val="97000"/>
              </a:lnSpc>
            </a:pP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请同学们尝试画出流程图</a:t>
            </a:r>
            <a:r>
              <a:rPr 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l" rtl="0" eaLnBrk="0">
              <a:lnSpc>
                <a:spcPct val="97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2549525"/>
            <a:ext cx="3483610" cy="400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90" y="1289050"/>
            <a:ext cx="1833245" cy="5267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35" y="1868170"/>
            <a:ext cx="198120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542905" cy="1993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的功能实现</a:t>
            </a:r>
            <a:endParaRPr sz="1900" kern="0" spc="4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zh-CN" sz="20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</a:t>
            </a:r>
            <a:endParaRPr sz="20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玩家角色控制：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利用板载加速度传感器（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轴）实时检测主控板的左右倾斜状态。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indent="457200" algn="l" rtl="0" eaLnBrk="0">
              <a:lnSpc>
                <a:spcPct val="12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当检测到向左倾斜时，控制点阵屏底部的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主角光点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向左移动一格。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indent="457200" algn="l" rtl="0" eaLnBrk="0">
              <a:lnSpc>
                <a:spcPct val="12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当检测到向右倾斜时，控制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主角光点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向右移动一格。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奖励豆随机生成：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利用随机数模块，在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矩阵屏幕的最顶端随机生成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奖励豆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碰撞检测与反馈：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系统需实时判断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奖励豆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的坐标是否重合。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若重合（碰撞）：得分，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显示屏上原来的奖励豆消失并生成新的奖励豆。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  <a:buClrTx/>
              <a:buSzTx/>
              <a:buFontTx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成绩上报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：当游戏结束时，系统需将本次挑战的最终得分通过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MQTT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协议上传到远程服务器。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  <a:buClrTx/>
              <a:buSzTx/>
              <a:buFontTx/>
            </a:pP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实验设备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主控板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*1;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连接线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*1;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加速度传感器；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灯；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1358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6350" y="306705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990590" y="3310890"/>
            <a:ext cx="355600" cy="1930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27470" y="3138170"/>
            <a:ext cx="101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添加设备、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主题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2190" y="306705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456430" y="3310890"/>
            <a:ext cx="355600" cy="1930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62830" y="3260090"/>
            <a:ext cx="101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添加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7870" y="306705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912110" y="3310890"/>
            <a:ext cx="355600" cy="1930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348990" y="3138170"/>
            <a:ext cx="101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登录物联网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18310" y="306705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89430" y="3260090"/>
            <a:ext cx="101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65225" y="4017010"/>
            <a:ext cx="6725285" cy="51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rtl="0" eaLnBrk="0">
              <a:lnSpc>
                <a:spcPct val="153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根据物联网服务平台配置流程完成平台项目设置及网络连接。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65125" y="768985"/>
            <a:ext cx="244792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691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学习目标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1640" algn="l" rtl="0" eaLnBrk="0">
              <a:lnSpc>
                <a:spcPts val="3725"/>
              </a:lnSpc>
              <a:spcBef>
                <a:spcPts val="705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7620" y="2187575"/>
            <a:ext cx="8294370" cy="2493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了解物联网在</a:t>
            </a:r>
            <a:r>
              <a:rPr 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生活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中的应用。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指尖平衡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课间专注力解压器的设计与实现，掌握坐标系统（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X/Y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轴）与随机数的编程逻辑，提升利用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游戏化思维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解决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专注力训练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问题的能力，同时培养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劳逸结合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的学习习惯。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446530" y="207708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1315" y="216281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zh-CN" altLang="en-US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4" name="path 34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1446530" y="325691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1315" y="334264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altLang="zh-CN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     </a:t>
            </a:r>
            <a:endParaRPr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模块一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物联网连接，并创建需要的变量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2653665"/>
            <a:ext cx="5156200" cy="3314700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7313421" y="1947976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你们的设计中都需要哪些变量？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你猜想我们目前的变量都是用来做什么的？请你和同伴交流一下吧！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项目授权码要换成自己的项目哦！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模块二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选择难度模块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7313421" y="1947976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en-US" alt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Tips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 fontAlgn="auto">
              <a:lnSpc>
                <a:spcPct val="150000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）实际上难度选择的按键代码都是类似的，尝试理解后自己复现吧！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虽然这部分内容简单，但是游戏化板块的重要内容，请注意记忆哦！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2307590"/>
            <a:ext cx="2882900" cy="417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2377440"/>
            <a:ext cx="2794000" cy="4108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模块三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按键开始游戏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7313421" y="1947976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开始之后我们都进行了什么操作呢？思考一下写在学习单上吧！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2545080"/>
            <a:ext cx="443865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模块四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游戏执行主循环模块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7313421" y="1947976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你能看出游戏执行中和游戏结束后都在哪个部分吗？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一定要检查游戏运行时长！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55" y="2336165"/>
            <a:ext cx="5169535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模块五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坐标变化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7313421" y="1947976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会发生什么呢？尝试一下，将结果写到学习手册上吧！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2546350"/>
            <a:ext cx="2732405" cy="32556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65" y="3190240"/>
            <a:ext cx="2462530" cy="24923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545" y="465455"/>
            <a:ext cx="2942590" cy="5971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630" y="2255520"/>
            <a:ext cx="2812415" cy="431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525" y="2255520"/>
            <a:ext cx="2795905" cy="4181475"/>
          </a:xfrm>
          <a:prstGeom prst="rect">
            <a:avLst/>
          </a:prstGeom>
        </p:spPr>
      </p:pic>
      <p:sp>
        <p:nvSpPr>
          <p:cNvPr id="6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整体概览</a:t>
            </a:r>
            <a:endParaRPr lang="zh-CN" sz="1700" b="1" kern="0" spc="22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10390505" cy="2120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模拟实现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</a:t>
            </a: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b="1" kern="0" spc="-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53000"/>
              </a:lnSpc>
            </a:pPr>
            <a:endParaRPr 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0" y="1898015"/>
            <a:ext cx="5090160" cy="4602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" y="3500120"/>
            <a:ext cx="3131820" cy="2232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070" y="3073400"/>
            <a:ext cx="3741420" cy="3086100"/>
          </a:xfrm>
          <a:prstGeom prst="rect">
            <a:avLst/>
          </a:prstGeom>
        </p:spPr>
      </p:pic>
      <p:sp>
        <p:nvSpPr>
          <p:cNvPr id="3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整体概览</a:t>
            </a:r>
            <a:endParaRPr lang="zh-CN" sz="1700" b="1" kern="0" spc="22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70" name="textbox 170"/>
          <p:cNvSpPr/>
          <p:nvPr/>
        </p:nvSpPr>
        <p:spPr>
          <a:xfrm>
            <a:off x="1015365" y="763270"/>
            <a:ext cx="10336530" cy="3533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200" b="1" kern="0" spc="0" dirty="0">
                <a:solidFill>
                  <a:srgbClr val="306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课堂总结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" indent="100965" algn="l" rtl="0" eaLnBrk="0">
              <a:lnSpc>
                <a:spcPct val="126000"/>
              </a:lnSpc>
              <a:spcBef>
                <a:spcPts val="575"/>
              </a:spcBef>
            </a:pPr>
            <a:r>
              <a:rPr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(1)按照采集数据、传输与存储数据、</a:t>
            </a:r>
            <a:r>
              <a:rPr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分析处理数据、反馈与控制四个环节分析</a:t>
            </a:r>
            <a:r>
              <a:rPr lang="en-US" altLang="zh-CN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指尖平衡</a:t>
            </a:r>
            <a:r>
              <a:rPr lang="en-US" altLang="zh-CN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课间专注力解压器</a:t>
            </a:r>
            <a:r>
              <a:rPr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的功能需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1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" indent="100965" algn="l" rtl="0" eaLnBrk="0">
              <a:lnSpc>
                <a:spcPct val="125000"/>
              </a:lnSpc>
              <a:spcBef>
                <a:spcPts val="575"/>
              </a:spcBef>
            </a:pPr>
            <a:r>
              <a:rPr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(2)用</a:t>
            </a:r>
            <a:r>
              <a:rPr lang="zh-CN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加速度</a:t>
            </a:r>
            <a:r>
              <a:rPr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传感器、</a:t>
            </a:r>
            <a:r>
              <a:rPr lang="zh-CN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计时</a:t>
            </a:r>
            <a:r>
              <a:rPr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器获取实时数据；利用主控板将数据实时发送到物</a:t>
            </a:r>
            <a:r>
              <a:rPr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联网服务平台，可以实现数</a:t>
            </a:r>
            <a:r>
              <a:rPr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据存储及可视化呈现。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0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7950" algn="l" rtl="0" eaLnBrk="0">
              <a:lnSpc>
                <a:spcPct val="94000"/>
              </a:lnSpc>
              <a:spcBef>
                <a:spcPts val="0"/>
              </a:spcBef>
            </a:pPr>
            <a:r>
              <a:rPr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(3)通过阈值探究，设计算法实现反馈与</a:t>
            </a:r>
            <a:r>
              <a:rPr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1009650" y="765175"/>
            <a:ext cx="10210165" cy="2186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415" algn="l" rtl="0" eaLnBrk="0">
              <a:lnSpc>
                <a:spcPct val="96000"/>
              </a:lnSpc>
            </a:pPr>
            <a:r>
              <a:rPr sz="3200" b="1" kern="0" spc="0" dirty="0">
                <a:solidFill>
                  <a:srgbClr val="306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拓展提升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65000"/>
              </a:lnSpc>
              <a:spcBef>
                <a:spcPts val="10"/>
              </a:spcBef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）在探索本项目的基础上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指尖平衡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课间专注力解压器增加一个新功能，例如排名。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65000"/>
              </a:lnSpc>
              <a:spcBef>
                <a:spcPts val="10"/>
              </a:spcBef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65000"/>
              </a:lnSpc>
              <a:spcBef>
                <a:spcPts val="10"/>
              </a:spcBef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）生活中还有一些没有联网的物品可供解压，请你尝试对这些物品进行升级改造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，提出可以实现的物联功能和方案。</a:t>
            </a:r>
            <a:endParaRPr lang="zh-CN" altLang="en-US" sz="1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65000"/>
              </a:lnSpc>
              <a:spcBef>
                <a:spcPts val="10"/>
              </a:spcBef>
            </a:pPr>
            <a:endParaRPr lang="zh-CN" altLang="en-US" sz="1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123950" y="2021205"/>
            <a:ext cx="4645660" cy="2960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indent="457200" algn="l" rtl="0" eaLnBrk="0" fontAlgn="auto">
              <a:lnSpc>
                <a:spcPct val="152000"/>
              </a:lnSpc>
              <a:spcBef>
                <a:spcPts val="40"/>
              </a:spcBef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1015410" y="764900"/>
            <a:ext cx="1663700" cy="492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16040" y="2199132"/>
            <a:ext cx="4407407" cy="2933700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65125" y="768985"/>
            <a:ext cx="244792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691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情境引入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1640" algn="l" rtl="0" eaLnBrk="0">
              <a:lnSpc>
                <a:spcPts val="3725"/>
              </a:lnSpc>
              <a:spcBef>
                <a:spcPts val="705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" name="组合 6" descr="7b0a202020202274657874626f78223a2022220a7d0a"/>
          <p:cNvGrpSpPr/>
          <p:nvPr/>
        </p:nvGrpSpPr>
        <p:grpSpPr>
          <a:xfrm>
            <a:off x="833120" y="1529715"/>
            <a:ext cx="4745100" cy="4302760"/>
            <a:chOff x="4164" y="3148"/>
            <a:chExt cx="4123" cy="3991"/>
          </a:xfrm>
        </p:grpSpPr>
        <p:grpSp>
          <p:nvGrpSpPr>
            <p:cNvPr id="6" name="组合 5"/>
            <p:cNvGrpSpPr/>
            <p:nvPr/>
          </p:nvGrpSpPr>
          <p:grpSpPr>
            <a:xfrm>
              <a:off x="4164" y="3148"/>
              <a:ext cx="4123" cy="3991"/>
              <a:chOff x="4164" y="3148"/>
              <a:chExt cx="4123" cy="3991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4164" y="3663"/>
                <a:ext cx="4123" cy="3476"/>
              </a:xfrm>
              <a:prstGeom prst="roundRect">
                <a:avLst>
                  <a:gd name="adj" fmla="val 5552"/>
                </a:avLst>
              </a:prstGeom>
              <a:noFill/>
              <a:ln w="25400">
                <a:solidFill>
                  <a:srgbClr val="376FFF"/>
                </a:solidFill>
              </a:ln>
            </p:spPr>
            <p:style>
              <a:lnRef idx="2">
                <a:srgbClr val="376FFF">
                  <a:lumMod val="75000"/>
                </a:srgbClr>
              </a:lnRef>
              <a:fillRef idx="1">
                <a:srgbClr val="376FFF"/>
              </a:fillRef>
              <a:effectRef idx="0">
                <a:srgbClr val="FFFFFF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340" y="3148"/>
                <a:ext cx="803" cy="828"/>
                <a:chOff x="5775" y="2654"/>
                <a:chExt cx="1059" cy="1092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5775" y="2654"/>
                  <a:ext cx="1059" cy="1092"/>
                </a:xfrm>
                <a:prstGeom prst="ellipse">
                  <a:avLst/>
                </a:prstGeom>
                <a:solidFill>
                  <a:srgbClr val="376FF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5" name="图片 4" descr="老师-书写笔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8" y="2929"/>
                  <a:ext cx="469" cy="554"/>
                </a:xfrm>
                <a:prstGeom prst="rect">
                  <a:avLst/>
                </a:prstGeom>
              </p:spPr>
            </p:pic>
          </p:grpSp>
          <p:sp>
            <p:nvSpPr>
              <p:cNvPr id="28" name="圆角矩形 27"/>
              <p:cNvSpPr/>
              <p:nvPr/>
            </p:nvSpPr>
            <p:spPr>
              <a:xfrm>
                <a:off x="6078" y="6833"/>
                <a:ext cx="295" cy="71"/>
              </a:xfrm>
              <a:prstGeom prst="roundRect">
                <a:avLst/>
              </a:prstGeom>
              <a:solidFill>
                <a:srgbClr val="376FF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4420" y="4059"/>
              <a:ext cx="3611" cy="269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indent="457200" algn="l" rtl="0" eaLnBrk="0" fontAlgn="auto">
                <a:lnSpc>
                  <a:spcPct val="75000"/>
                </a:lnSpc>
              </a:pPr>
              <a:endParaRPr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endParaRPr>
            </a:p>
            <a:p>
              <a:pPr marL="12700" indent="457200" algn="l" rtl="0" eaLnBrk="0" fontAlgn="auto">
                <a:lnSpc>
                  <a:spcPct val="152000"/>
                </a:lnSpc>
                <a:spcBef>
                  <a:spcPts val="4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  <a:sym typeface="+mn-ea"/>
                </a:rPr>
                <a:t>现在，物联网的应用越来越普遍，智能已经融入人们的生活，人们在无感体验智能化的生活，这极大地改变了我们的生活方式。其中，健康生活的改善是物联网技术应用的一个重要方面。通过将物联网技术与健康生活相结合，我们能够实现更为智能化、便捷化的生活方式。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65125" y="768985"/>
            <a:ext cx="244792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691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r>
              <a:rPr lang="zh-CN"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1640" algn="l" rtl="0" eaLnBrk="0">
              <a:lnSpc>
                <a:spcPts val="3725"/>
              </a:lnSpc>
              <a:spcBef>
                <a:spcPts val="705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7620" y="2187575"/>
            <a:ext cx="8294370" cy="1897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物联网在</a:t>
            </a:r>
            <a:r>
              <a:rPr 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生活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中的应用。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课间专注力解压器的设计与实现。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446530" y="207708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1315" y="216281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zh-CN" altLang="en-US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4" name="path 34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1446530" y="325691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1315" y="334264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altLang="zh-CN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     </a:t>
            </a:r>
            <a:endParaRPr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53896" y="2929128"/>
            <a:ext cx="4471415" cy="2763011"/>
          </a:xfrm>
          <a:prstGeom prst="rect">
            <a:avLst/>
          </a:prstGeom>
        </p:spPr>
      </p:pic>
      <p:sp>
        <p:nvSpPr>
          <p:cNvPr id="98" name="textbox 98"/>
          <p:cNvSpPr/>
          <p:nvPr/>
        </p:nvSpPr>
        <p:spPr>
          <a:xfrm>
            <a:off x="327152" y="795020"/>
            <a:ext cx="6447154" cy="18148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7535" algn="l" rtl="0" eaLnBrk="0">
              <a:lnSpc>
                <a:spcPct val="87000"/>
              </a:lnSpc>
              <a:spcBef>
                <a:spcPts val="5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探索物联网在生活中的应用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0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-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问题思考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rtl="0" eaLnBrk="0">
              <a:lnSpc>
                <a:spcPts val="2590"/>
              </a:lnSpc>
              <a:spcBef>
                <a:spcPts val="0"/>
              </a:spcBef>
            </a:pPr>
            <a:r>
              <a:rPr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说一说：生活中哪些设备应用到了物联网技术？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102" name="path 102"/>
          <p:cNvSpPr/>
          <p:nvPr/>
        </p:nvSpPr>
        <p:spPr>
          <a:xfrm>
            <a:off x="339852" y="80772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4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45909" y="2731337"/>
            <a:ext cx="2324620" cy="3157118"/>
          </a:xfrm>
          <a:prstGeom prst="rect">
            <a:avLst/>
          </a:prstGeom>
        </p:spPr>
      </p:pic>
      <p:sp>
        <p:nvSpPr>
          <p:cNvPr id="106" name="rect 106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1160780" y="858520"/>
            <a:ext cx="10320020" cy="2152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探索物联网在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生活中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423545" algn="l" rtl="0" eaLnBrk="0">
              <a:lnSpc>
                <a:spcPct val="96000"/>
              </a:lnSpc>
              <a:spcBef>
                <a:spcPts val="580"/>
              </a:spcBef>
              <a:buClrTx/>
              <a:buSzTx/>
              <a:buFontTx/>
            </a:pPr>
            <a:r>
              <a:rPr sz="1900" b="1" kern="0" spc="8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问题思考</a:t>
            </a:r>
            <a:endParaRPr sz="1900" b="1" kern="0" spc="80" dirty="0">
              <a:solidFill>
                <a:srgbClr val="3070B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r" rtl="0" eaLnBrk="0">
              <a:lnSpc>
                <a:spcPct val="85000"/>
              </a:lnSpc>
              <a:spcBef>
                <a:spcPts val="600"/>
              </a:spcBef>
            </a:pPr>
            <a:endParaRPr sz="2000" kern="0" spc="5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indent="457200" algn="l" rtl="0" eaLnBrk="0" fontAlgn="auto">
              <a:lnSpc>
                <a:spcPts val="36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缓解同学们的考前焦虑和学习疲劳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，学校心理辅导室的张老师最近在班级里设立了一个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大脑充电站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，希望同学们在课间能进行短暂的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积极休息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，通过简单的游戏让大脑从紧绷的刷题状态中通过劳逸结合恢复活力。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indent="457200" algn="l" rtl="0" eaLnBrk="0" fontAlgn="auto">
              <a:lnSpc>
                <a:spcPts val="36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但是王老师发现，课间大家要么趴在桌上睡觉（越睡越昏沉），要么在座位上做作业，起不到真正的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放松效果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；之前的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深呼吸法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冥想音乐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虽然有用，但同学们觉得太枯燥，很难坚持去做；很多同学反映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心里很乱，静不下来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，但无法直观地感知到自己的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专注程度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indent="457200" algn="l" rtl="0" eaLnBrk="0" fontAlgn="auto">
              <a:lnSpc>
                <a:spcPts val="36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8770" indent="457200" algn="l" rtl="0" eaLnBrk="0" fontAlgn="auto">
              <a:lnSpc>
                <a:spcPts val="3600"/>
              </a:lnSpc>
            </a:pP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你有什么好点子吗？</a:t>
            </a:r>
            <a:endParaRPr lang="zh-CN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605738"/>
            <a:ext cx="180790" cy="282135"/>
          </a:xfrm>
          <a:prstGeom prst="rect">
            <a:avLst/>
          </a:prstGeom>
        </p:spPr>
      </p:pic>
      <p:sp>
        <p:nvSpPr>
          <p:cNvPr id="5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1160780" y="858520"/>
            <a:ext cx="10390505" cy="21717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探索物联网在</a:t>
            </a:r>
            <a:r>
              <a:rPr lang="zh-CN" sz="2700" b="1" kern="0" spc="90" dirty="0">
                <a:solidFill>
                  <a:srgbClr val="F0601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生活</a:t>
            </a:r>
            <a:r>
              <a:rPr sz="2700" b="1" kern="0" spc="90" dirty="0">
                <a:solidFill>
                  <a:srgbClr val="F0601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中的应用</a:t>
            </a:r>
            <a:endParaRPr sz="27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423545" algn="l" rtl="0" eaLnBrk="0">
              <a:lnSpc>
                <a:spcPct val="96000"/>
              </a:lnSpc>
              <a:spcBef>
                <a:spcPts val="580"/>
              </a:spcBef>
              <a:buClrTx/>
              <a:buSzTx/>
              <a:buFontTx/>
            </a:pPr>
            <a:r>
              <a:rPr sz="1900" b="1" kern="0" spc="80" dirty="0">
                <a:solidFill>
                  <a:srgbClr val="3070B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问题思考</a:t>
            </a:r>
            <a:endParaRPr sz="1900" b="1" kern="0" spc="80" dirty="0">
              <a:solidFill>
                <a:srgbClr val="3070B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r" rtl="0" eaLnBrk="0">
              <a:lnSpc>
                <a:spcPct val="85000"/>
              </a:lnSpc>
              <a:spcBef>
                <a:spcPts val="600"/>
              </a:spcBef>
            </a:pPr>
            <a:endParaRPr sz="2000" kern="0" spc="5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12420" algn="l" rtl="0" eaLnBrk="0">
              <a:lnSpc>
                <a:spcPct val="98000"/>
              </a:lnSpc>
              <a:spcBef>
                <a:spcPts val="575"/>
              </a:spcBef>
            </a:pPr>
            <a:r>
              <a:rPr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想一想：</a:t>
            </a:r>
            <a:endParaRPr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18770" indent="457200" algn="l" rtl="0" eaLnBrk="0" fontAlgn="auto">
              <a:lnSpc>
                <a:spcPts val="3600"/>
              </a:lnSpc>
              <a:spcBef>
                <a:spcPts val="1300"/>
              </a:spcBef>
              <a:buClrTx/>
              <a:buSzTx/>
              <a:buFontTx/>
            </a:pPr>
            <a:r>
              <a:rPr lang="zh-CN" altLang="en-US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张老师听说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平衡感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专注力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息息相关</a:t>
            </a:r>
            <a:r>
              <a:rPr lang="zh-CN" altLang="en-US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。你能不能利用手中的</a:t>
            </a:r>
            <a:r>
              <a:rPr lang="en-US" altLang="zh-CN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MixGo Mini </a:t>
            </a:r>
            <a:r>
              <a:rPr lang="zh-CN" altLang="en-US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开发板，通过编程设计一款</a:t>
            </a:r>
            <a:r>
              <a:rPr lang="zh-CN" altLang="en-US" b="1" dirty="0">
                <a:gradFill>
                  <a:gsLst>
                    <a:gs pos="0">
                      <a:srgbClr val="BDD4F6"/>
                    </a:gs>
                    <a:gs pos="100000">
                      <a:srgbClr val="4D8DE5"/>
                    </a:gs>
                  </a:gsLst>
                  <a:lin ang="5400000" scaled="1"/>
                </a:gra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平衡挑战游戏</a:t>
            </a:r>
            <a:r>
              <a:rPr lang="zh-CN" altLang="en-US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？让同学们在晃动主板控制光点的过程中，既活动了手腕和颈椎，又能在寻找随机光点的过程中训练高度集中的注意力？</a:t>
            </a:r>
            <a:endParaRPr lang="zh-CN" altLang="en-US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18770" indent="457200" algn="l" rtl="0" eaLnBrk="0">
              <a:lnSpc>
                <a:spcPts val="3600"/>
              </a:lnSpc>
              <a:spcBef>
                <a:spcPts val="1350"/>
              </a:spcBef>
              <a:buClrTx/>
              <a:buSzTx/>
              <a:buFontTx/>
            </a:pP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你能帮助他吗？</a:t>
            </a:r>
            <a:endParaRPr lang="zh-CN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0420" algn="l" rtl="0" eaLnBrk="0">
              <a:lnSpc>
                <a:spcPct val="95000"/>
              </a:lnSpc>
              <a:spcBef>
                <a:spcPts val="1350"/>
              </a:spcBef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0" name="textbox 60" descr="7b0a202020202262756c6c6574223a20227b5c2263617465676f727949645c223a5c225c222c5c2274656d706c61746549645c223a32303233313634357d220a7d0a"/>
          <p:cNvSpPr/>
          <p:nvPr/>
        </p:nvSpPr>
        <p:spPr>
          <a:xfrm>
            <a:off x="1160780" y="858520"/>
            <a:ext cx="10664190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具体任务1:</a:t>
            </a:r>
            <a:r>
              <a:rPr 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探究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的功能实现</a:t>
            </a:r>
            <a:endParaRPr sz="1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algn="l" rtl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与传统的冥想放松方式相比，基于物联网的专注力解压有什么优势？</a:t>
            </a:r>
            <a:endParaRPr lang="zh-CN" altLang="en-US" sz="19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indent="720090" algn="l" rtl="0" eaLnBrk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传统康复：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rtl="0" eaLnBrk="0" fontAlgn="auto">
              <a:lnSpc>
                <a:spcPct val="150000"/>
              </a:lnSpc>
              <a:buFont typeface="Wingdings" panose="05000000000000000000" charset="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枯燥，难坚持，甚至容易在发呆中睡着或胡思乱想，导致更焦虑。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rtl="0" eaLnBrk="0" fontAlgn="auto">
              <a:lnSpc>
                <a:spcPct val="150000"/>
              </a:lnSpc>
              <a:buFont typeface="Wingdings" panose="05000000000000000000" charset="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冥想或深呼吸的效果是主观的，学生很难知道自己是否真的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静下来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了，或者效果好不好。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rtl="0" eaLnBrk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720090" algn="l" rtl="0" eaLnBrk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智慧解压：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rtl="0" eaLnBrk="0" fontAlgn="auto">
              <a:lnSpc>
                <a:spcPct val="150000"/>
              </a:lnSpc>
              <a:buFont typeface="Arial" panose="020B0604020202020204" pitchFamily="34" charset="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有挑战性的任务能引导学生快速进入心理学上的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心流状态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 (Flow State)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l" rtl="0" eaLnBrk="0" fontAlgn="auto">
              <a:lnSpc>
                <a:spcPct val="150000"/>
              </a:lnSpc>
              <a:buFont typeface="Arial" panose="020B0604020202020204" pitchFamily="34" charset="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通过点阵屏显示，动手动眼，能给学生提供即时的视觉和触觉反馈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rtl="0" eaLnBrk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rtl="0" eaLnBrk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2. </a:t>
            </a: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需要实时监测哪些数据？（请勾选主控板上已有的传感器）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720090" algn="l" rtl="0" eaLnBrk="0" fontAlgn="auto">
              <a:lnSpc>
                <a:spcPct val="150000"/>
              </a:lnSpc>
            </a:pPr>
            <a:r>
              <a:rPr lang="zh-CN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加速度（</a:t>
            </a:r>
            <a:r>
              <a:rPr lang="en-US" altLang="zh-CN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XYZ</a:t>
            </a:r>
            <a:r>
              <a:rPr lang="zh-CN" altLang="en-US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轴</a:t>
            </a:r>
            <a:r>
              <a:rPr lang="zh-CN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计时器</a:t>
            </a:r>
            <a:r>
              <a:rPr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……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4500" y="74612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sz="2400" kern="0" spc="14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8825" y="67294"/>
            <a:ext cx="11393805" cy="270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16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</a:t>
            </a:r>
            <a:endParaRPr sz="1600" kern="0" spc="-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858520"/>
            <a:ext cx="8390255" cy="1993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</a:pP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lang="zh-CN" sz="2700" b="1" kern="0" spc="90" dirty="0">
                <a:solidFill>
                  <a:srgbClr val="F0601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53000"/>
              </a:lnSpc>
            </a:pP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具体任务1: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指尖平衡</a:t>
            </a:r>
            <a:r>
              <a:rPr lang="en-US" altLang="zh-CN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课间专注力解压器</a:t>
            </a:r>
            <a:r>
              <a:rPr sz="1900" b="1" kern="0" spc="-20" dirty="0">
                <a:solidFill>
                  <a:srgbClr val="3070B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的功能实现</a:t>
            </a:r>
            <a:endParaRPr sz="1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rtl="0" eaLnBrk="0">
              <a:lnSpc>
                <a:spcPct val="120000"/>
              </a:lnSpc>
            </a:pPr>
            <a:endParaRPr sz="1900" kern="0" spc="4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20000"/>
              </a:lnSpc>
            </a:pPr>
            <a:r>
              <a:rPr lang="en-US" sz="1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19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你想设计一款怎样的系统</a:t>
            </a:r>
            <a:r>
              <a:rPr lang="zh-CN" altLang="en-US" sz="19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？（从测量方式、反馈方式入手）</a:t>
            </a:r>
            <a:endParaRPr lang="zh-CN" altLang="en-US" sz="1900" kern="0" spc="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20000"/>
              </a:lnSpc>
            </a:pPr>
            <a:endParaRPr lang="zh-CN" altLang="en-US" sz="1900" kern="0" spc="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00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本小组探究的核心问题是：</a:t>
            </a:r>
            <a:endParaRPr lang="en-US" altLang="zh-CN" sz="1900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rtl="0" eaLnBrk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900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00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确定主题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04089" y="1615898"/>
            <a:ext cx="180790" cy="282135"/>
          </a:xfrm>
          <a:prstGeom prst="rect">
            <a:avLst/>
          </a:prstGeom>
        </p:spPr>
      </p:pic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28228" y="3805961"/>
            <a:ext cx="7288860" cy="19050"/>
          </a:xfrm>
          <a:prstGeom prst="rect">
            <a:avLst/>
          </a:prstGeom>
        </p:spPr>
      </p:pic>
      <p:pic>
        <p:nvPicPr>
          <p:cNvPr id="3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33308" y="5172481"/>
            <a:ext cx="7288860" cy="19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4296</Words>
  <Application>WPS 演示</Application>
  <PresentationFormat>宽屏</PresentationFormat>
  <Paragraphs>458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Wingdings</vt:lpstr>
      <vt:lpstr>Arial</vt:lpstr>
      <vt:lpstr>微软雅黑</vt:lpstr>
      <vt:lpstr>Times New Roman</vt:lpstr>
      <vt:lpstr>黑体</vt:lpstr>
      <vt:lpstr>Times New Roman</vt:lpstr>
      <vt:lpstr>Arial Unicode MS</vt:lpstr>
      <vt:lpstr>Calibri</vt:lpstr>
      <vt:lpstr>ui-sans-serif</vt:lpstr>
      <vt:lpstr>Segment7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余天润</cp:lastModifiedBy>
  <cp:revision>340</cp:revision>
  <dcterms:created xsi:type="dcterms:W3CDTF">2019-06-19T02:08:00Z</dcterms:created>
  <dcterms:modified xsi:type="dcterms:W3CDTF">2026-02-01T05:51:44Z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A467C49237A34164BA394AB3BC60FB18_11</vt:lpwstr>
  </property>
</Properties>
</file>